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4"/>
  </p:notesMasterIdLst>
  <p:sldIdLst>
    <p:sldId id="256" r:id="rId2"/>
    <p:sldId id="259" r:id="rId3"/>
    <p:sldId id="263" r:id="rId4"/>
    <p:sldId id="300" r:id="rId5"/>
    <p:sldId id="304" r:id="rId6"/>
    <p:sldId id="282" r:id="rId7"/>
    <p:sldId id="307" r:id="rId8"/>
    <p:sldId id="305" r:id="rId9"/>
    <p:sldId id="279" r:id="rId10"/>
    <p:sldId id="286" r:id="rId11"/>
    <p:sldId id="301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CCFF"/>
    <a:srgbClr val="FFFFFF"/>
    <a:srgbClr val="804F00"/>
    <a:srgbClr val="909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745" autoAdjust="0"/>
  </p:normalViewPr>
  <p:slideViewPr>
    <p:cSldViewPr>
      <p:cViewPr varScale="1">
        <p:scale>
          <a:sx n="67" d="100"/>
          <a:sy n="67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7DFACCE-50E1-4416-BD30-3507FD946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1048A41C-E5C6-4ACD-83B3-992BA1C9FAA7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137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193E1589-DE73-4391-BFB6-DB21A9783210}" type="slidenum">
              <a:rPr lang="en-US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0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193E1589-DE73-4391-BFB6-DB21A9783210}" type="slidenum">
              <a:rPr lang="en-US"/>
              <a:pPr/>
              <a:t>11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84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FB39716-030F-46D4-882C-7FAA68C0CB76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577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C4952B7A-37EE-4DB0-81B9-D1FF053F6121}" type="slidenum">
              <a:rPr lang="en-US"/>
              <a:pPr/>
              <a:t>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698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C4952B7A-37EE-4DB0-81B9-D1FF053F6121}" type="slidenum">
              <a:rPr lang="en-US"/>
              <a:pPr/>
              <a:t>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00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C4952B7A-37EE-4DB0-81B9-D1FF053F6121}" type="slidenum">
              <a:rPr lang="en-US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59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CB53969B-46D2-4DDA-89BC-77EA3FF834DE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Grand opening of VIM in 2006.  Some of the board members FOA and guests from the US attended.</a:t>
            </a:r>
          </a:p>
          <a:p>
            <a:pPr eaLnBrk="1" hangingPunct="1"/>
            <a:r>
              <a:rPr lang="en-US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8208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77209CA3-D1EA-499B-AD2F-AB7EEFCC150D}" type="slidenum">
              <a:rPr lang="en-US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35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51002547-D5F6-4F67-B37D-E89FDB1EB838}" type="slidenum">
              <a:rPr lang="en-US"/>
              <a:pPr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172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02417CC1-4467-4837-B1AA-C68A6D1A89E7}" type="slidenum">
              <a:rPr lang="en-US"/>
              <a:pPr/>
              <a:t>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D37D-AEAC-415A-BF67-D5C93818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0815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E145-6C2D-4DF7-8F24-AB90DC2E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7727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D7DF-924F-4BDB-BC85-5C9E98A2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3258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32F8-90CC-4035-94CB-1EF425DC4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3120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67D1-A879-46DE-8394-BEF6D1B8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32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EA91-253F-4279-B180-914C63BE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2375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C69F-D623-4636-83D3-8A0C5C45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0875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42EA8-728E-463B-881F-2D7C65411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4640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DAB3-3BD7-41CD-A194-57B184EF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31940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52B0-771C-48F1-82CC-ADE7683F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5364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CF7A-6ED8-4E0A-A42C-1A671332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0141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232AAC-AEA8-4694-881B-16E81F0F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bby.gwaltney@gmail.com" TargetMode="External"/><Relationship Id="rId4" Type="http://schemas.openxmlformats.org/officeDocument/2006/relationships/hyperlink" Target="http://friendsofaccion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1447800" y="685800"/>
            <a:ext cx="609600" cy="5029200"/>
          </a:xfrm>
          <a:prstGeom prst="rect">
            <a:avLst/>
          </a:prstGeom>
          <a:solidFill>
            <a:srgbClr val="804F00">
              <a:alpha val="25098"/>
            </a:srgbClr>
          </a:solidFill>
          <a:ln w="9525">
            <a:solidFill>
              <a:srgbClr val="804F00">
                <a:alpha val="25098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28600" y="2209800"/>
            <a:ext cx="3048000" cy="609600"/>
          </a:xfrm>
          <a:prstGeom prst="rect">
            <a:avLst/>
          </a:prstGeom>
          <a:solidFill>
            <a:srgbClr val="804F00">
              <a:alpha val="25098"/>
            </a:srgbClr>
          </a:solidFill>
          <a:ln w="9525">
            <a:solidFill>
              <a:srgbClr val="804F00">
                <a:alpha val="25098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781800" cy="1143000"/>
          </a:xfrm>
        </p:spPr>
        <p:txBody>
          <a:bodyPr/>
          <a:lstStyle/>
          <a:p>
            <a:pPr eaLnBrk="1" hangingPunct="1"/>
            <a:r>
              <a:rPr lang="en-US" sz="5000" b="1" u="sng" dirty="0" err="1" smtClean="0">
                <a:solidFill>
                  <a:schemeClr val="tx1"/>
                </a:solidFill>
                <a:latin typeface="Century" panose="02040604050505020304" pitchFamily="18" charset="0"/>
              </a:rPr>
              <a:t>Accion</a:t>
            </a:r>
            <a:r>
              <a:rPr lang="en-US" sz="5000" b="1" u="sng" dirty="0" smtClean="0">
                <a:solidFill>
                  <a:schemeClr val="tx1"/>
                </a:solidFill>
                <a:latin typeface="Century" panose="02040604050505020304" pitchFamily="18" charset="0"/>
              </a:rPr>
              <a:t> Ministries</a:t>
            </a:r>
            <a:endParaRPr lang="en-US" sz="5000" b="1" u="sng" dirty="0" smtClean="0">
              <a:latin typeface="Century" panose="02040604050505020304" pitchFamily="18" charset="0"/>
            </a:endParaRPr>
          </a:p>
        </p:txBody>
      </p:sp>
      <p:sp>
        <p:nvSpPr>
          <p:cNvPr id="205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1447800"/>
            <a:ext cx="6400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entury" panose="02040604050505020304" pitchFamily="18" charset="0"/>
              </a:rPr>
              <a:t>Improving lives in Mexico’s Yucat</a:t>
            </a:r>
            <a:r>
              <a:rPr lang="en-US" altLang="ja-JP" sz="2800" dirty="0" smtClean="0">
                <a:latin typeface="Century" panose="02040604050505020304" pitchFamily="18" charset="0"/>
                <a:ea typeface="ＭＳ Ｐゴシック" pitchFamily="-96" charset="-128"/>
              </a:rPr>
              <a:t>án peninsula</a:t>
            </a:r>
            <a:endParaRPr lang="en-US" sz="2800" dirty="0" smtClean="0">
              <a:latin typeface="Century" panose="02040604050505020304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362200" y="3276600"/>
            <a:ext cx="5867400" cy="1752600"/>
          </a:xfrm>
          <a:prstGeom prst="rect">
            <a:avLst/>
          </a:prstGeom>
          <a:noFill/>
          <a:ln>
            <a:noFill/>
          </a:ln>
          <a:effectLst>
            <a:outerShdw blurRad="12700" dist="12700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Century" panose="02040604050505020304" pitchFamily="18" charset="0"/>
              </a:rPr>
              <a:t>A partnership of Mexican &amp; American Christians to build the body of Christ</a:t>
            </a: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2895600" y="51435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2400" dirty="0">
                <a:latin typeface="Copperplate Gothic Light" pitchFamily="34" charset="0"/>
              </a:rPr>
              <a:t>Faith with Action = </a:t>
            </a:r>
            <a:r>
              <a:rPr lang="en-US" sz="2400" dirty="0" err="1">
                <a:latin typeface="Copperplate Gothic Light" pitchFamily="34" charset="0"/>
              </a:rPr>
              <a:t>Acci</a:t>
            </a:r>
            <a:r>
              <a:rPr lang="en-US" sz="2400" dirty="0" err="1">
                <a:latin typeface="Copperplate Gothic Light" pitchFamily="34" charset="0"/>
                <a:cs typeface="Arial" charset="0"/>
              </a:rPr>
              <a:t>ó</a:t>
            </a:r>
            <a:r>
              <a:rPr lang="en-US" sz="2400" dirty="0" err="1">
                <a:latin typeface="Copperplate Gothic Light" pitchFamily="34" charset="0"/>
              </a:rPr>
              <a:t>n</a:t>
            </a:r>
            <a:endParaRPr lang="en-US" sz="2400" dirty="0">
              <a:latin typeface="Copperplate Gothic Light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500" u="sng" dirty="0" smtClean="0">
                <a:latin typeface="Century" panose="02040604050505020304" pitchFamily="18" charset="0"/>
              </a:rPr>
              <a:t>friends of </a:t>
            </a:r>
            <a:r>
              <a:rPr lang="en-US" sz="4500" u="sng" dirty="0" err="1" smtClean="0">
                <a:latin typeface="Century" panose="02040604050505020304" pitchFamily="18" charset="0"/>
              </a:rPr>
              <a:t>Accion</a:t>
            </a:r>
            <a:r>
              <a:rPr lang="en-US" sz="4500" u="sng" dirty="0" smtClean="0">
                <a:latin typeface="Century" panose="02040604050505020304" pitchFamily="18" charset="0"/>
              </a:rPr>
              <a:t>, </a:t>
            </a:r>
            <a:r>
              <a:rPr lang="en-US" sz="4500" u="sng" dirty="0" err="1" smtClean="0">
                <a:latin typeface="Century" panose="02040604050505020304" pitchFamily="18" charset="0"/>
              </a:rPr>
              <a:t>inc.</a:t>
            </a:r>
            <a:r>
              <a:rPr lang="en-US" sz="4500" u="sng" dirty="0" smtClean="0">
                <a:latin typeface="Century" panose="02040604050505020304" pitchFamily="18" charset="0"/>
              </a:rPr>
              <a:t/>
            </a:r>
            <a:br>
              <a:rPr lang="en-US" sz="4500" u="sng" dirty="0" smtClean="0">
                <a:latin typeface="Century" panose="02040604050505020304" pitchFamily="18" charset="0"/>
              </a:rPr>
            </a:br>
            <a:r>
              <a:rPr lang="en-US" sz="1000" dirty="0">
                <a:latin typeface="Century" panose="02040604050505020304" pitchFamily="18" charset="0"/>
              </a:rPr>
              <a:t/>
            </a:r>
            <a:br>
              <a:rPr lang="en-US" sz="1000" dirty="0">
                <a:latin typeface="Century" panose="02040604050505020304" pitchFamily="18" charset="0"/>
              </a:rPr>
            </a:br>
            <a:r>
              <a:rPr lang="en-US" sz="1800" i="1" dirty="0" smtClean="0">
                <a:latin typeface="Century" panose="02040604050505020304" pitchFamily="18" charset="0"/>
              </a:rPr>
              <a:t>To render meaningful support to the charitable activities of </a:t>
            </a:r>
            <a:r>
              <a:rPr lang="en-US" sz="1800" i="1" dirty="0" err="1" smtClean="0">
                <a:latin typeface="Century" panose="02040604050505020304" pitchFamily="18" charset="0"/>
              </a:rPr>
              <a:t>Acción</a:t>
            </a:r>
            <a:r>
              <a:rPr lang="en-US" sz="1800" i="1" dirty="0" smtClean="0">
                <a:latin typeface="Century" panose="02040604050505020304" pitchFamily="18" charset="0"/>
              </a:rPr>
              <a:t> in the Yucatan Peninsula of Mexico with a view to advancing the well being of the people served and the Christian faith.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2129290"/>
            <a:ext cx="6858000" cy="4038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501(c)(3) non-profit charity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Century" panose="02040604050505020304" pitchFamily="18" charset="0"/>
              </a:rPr>
              <a:t>S</a:t>
            </a:r>
            <a:r>
              <a:rPr lang="en-US" sz="2400" dirty="0" smtClean="0">
                <a:latin typeface="Century" panose="02040604050505020304" pitchFamily="18" charset="0"/>
              </a:rPr>
              <a:t>upport and accountability for </a:t>
            </a:r>
            <a:r>
              <a:rPr lang="en-US" sz="2400" dirty="0" err="1" smtClean="0">
                <a:latin typeface="Century" panose="02040604050505020304" pitchFamily="18" charset="0"/>
              </a:rPr>
              <a:t>Accion</a:t>
            </a:r>
            <a:r>
              <a:rPr lang="en-US" sz="2400" dirty="0" smtClean="0">
                <a:latin typeface="Century" panose="02040604050505020304" pitchFamily="18" charset="0"/>
              </a:rPr>
              <a:t> Ministries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Board members from Presbyterian and Lutheran churches in NC, VA, MS, ND, AZ.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Support from a broad number of reformed and congregational churches and individuals.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http://www.friendsofaccion.org/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33338" y="41957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 b="1" u="sng" dirty="0" smtClean="0">
                <a:latin typeface="Century" panose="02040604050505020304" pitchFamily="18" charset="0"/>
              </a:rPr>
              <a:t>How you can support </a:t>
            </a:r>
            <a:r>
              <a:rPr lang="en-US" sz="3800" b="1" u="sng" dirty="0" err="1" smtClean="0">
                <a:latin typeface="Century" panose="02040604050505020304" pitchFamily="18" charset="0"/>
              </a:rPr>
              <a:t>Accion</a:t>
            </a:r>
            <a:r>
              <a:rPr lang="en-US" sz="3800" b="1" u="sng" dirty="0">
                <a:latin typeface="Century" panose="02040604050505020304" pitchFamily="18" charset="0"/>
              </a:rPr>
              <a:t> </a:t>
            </a:r>
            <a:r>
              <a:rPr lang="en-US" sz="3800" b="1" u="sng" dirty="0" smtClean="0">
                <a:latin typeface="Century" panose="02040604050505020304" pitchFamily="18" charset="0"/>
              </a:rPr>
              <a:t>Ministries</a:t>
            </a:r>
            <a:r>
              <a:rPr lang="en-US" sz="4500" b="1" u="sng" dirty="0" smtClean="0">
                <a:latin typeface="Century" panose="02040604050505020304" pitchFamily="18" charset="0"/>
              </a:rPr>
              <a:t/>
            </a:r>
            <a:br>
              <a:rPr lang="en-US" sz="4500" b="1" u="sng" dirty="0" smtClean="0">
                <a:latin typeface="Century" panose="02040604050505020304" pitchFamily="18" charset="0"/>
              </a:rPr>
            </a:br>
            <a:r>
              <a:rPr lang="en-US" sz="1000" b="1" dirty="0">
                <a:latin typeface="Century" panose="02040604050505020304" pitchFamily="18" charset="0"/>
              </a:rPr>
              <a:t/>
            </a:r>
            <a:br>
              <a:rPr lang="en-US" sz="1000" b="1" dirty="0">
                <a:latin typeface="Century" panose="02040604050505020304" pitchFamily="18" charset="0"/>
              </a:rPr>
            </a:br>
            <a:endParaRPr lang="en-US" sz="1800" b="1" i="1" dirty="0" smtClean="0">
              <a:latin typeface="Century" panose="02040604050505020304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81276" y="931069"/>
            <a:ext cx="6596062" cy="6172200"/>
          </a:xfrm>
        </p:spPr>
        <p:txBody>
          <a:bodyPr numCol="1"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Century" panose="02040604050505020304" pitchFamily="18" charset="0"/>
              </a:rPr>
              <a:t>Donations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Century" panose="02040604050505020304" pitchFamily="18" charset="0"/>
              </a:rPr>
              <a:t>Donation link: </a:t>
            </a:r>
            <a:r>
              <a:rPr lang="en-US" sz="1600" dirty="0">
                <a:latin typeface="Century" panose="02040604050505020304" pitchFamily="18" charset="0"/>
                <a:hlinkClick r:id="rId4"/>
              </a:rPr>
              <a:t>friendsofaccion.org</a:t>
            </a:r>
            <a:endParaRPr lang="en-US" sz="1600" dirty="0">
              <a:latin typeface="Century" panose="02040604050505020304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entury" panose="02040604050505020304" pitchFamily="18" charset="0"/>
              </a:rPr>
              <a:t>Mail checks made payable </a:t>
            </a:r>
            <a:r>
              <a:rPr lang="en-US" sz="1600" dirty="0">
                <a:latin typeface="Century" panose="02040604050505020304" pitchFamily="18" charset="0"/>
              </a:rPr>
              <a:t>to “Friends of </a:t>
            </a:r>
            <a:r>
              <a:rPr lang="en-US" sz="1600" dirty="0" err="1">
                <a:latin typeface="Century" panose="02040604050505020304" pitchFamily="18" charset="0"/>
              </a:rPr>
              <a:t>Accion</a:t>
            </a:r>
            <a:r>
              <a:rPr lang="en-US" sz="1600" dirty="0">
                <a:latin typeface="Century" panose="02040604050505020304" pitchFamily="18" charset="0"/>
              </a:rPr>
              <a:t>”</a:t>
            </a:r>
          </a:p>
          <a:p>
            <a:pPr marL="85725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entury" panose="02040604050505020304" pitchFamily="18" charset="0"/>
              </a:rPr>
              <a:t>Friends of </a:t>
            </a:r>
            <a:r>
              <a:rPr lang="en-US" sz="1500" dirty="0" err="1">
                <a:latin typeface="Century" panose="02040604050505020304" pitchFamily="18" charset="0"/>
              </a:rPr>
              <a:t>Accion</a:t>
            </a:r>
            <a:endParaRPr lang="en-US" sz="1500" dirty="0">
              <a:latin typeface="Century" panose="02040604050505020304" pitchFamily="18" charset="0"/>
            </a:endParaRPr>
          </a:p>
          <a:p>
            <a:pPr marL="85725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entury" panose="02040604050505020304" pitchFamily="18" charset="0"/>
              </a:rPr>
              <a:t>c/o Covenant Presbyterian Church</a:t>
            </a:r>
          </a:p>
          <a:p>
            <a:pPr marL="85725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entury" panose="02040604050505020304" pitchFamily="18" charset="0"/>
              </a:rPr>
              <a:t>1000 E. Morehead Street</a:t>
            </a:r>
          </a:p>
          <a:p>
            <a:pPr marL="85725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entury" panose="02040604050505020304" pitchFamily="18" charset="0"/>
              </a:rPr>
              <a:t>Charlotte, NC 28204-2813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800" dirty="0" smtClean="0">
              <a:latin typeface="Century" panose="020406040505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entury" panose="02040604050505020304" pitchFamily="18" charset="0"/>
              </a:rPr>
              <a:t>Sponsor </a:t>
            </a:r>
            <a:r>
              <a:rPr lang="en-US" sz="2200" dirty="0">
                <a:latin typeface="Century" panose="02040604050505020304" pitchFamily="18" charset="0"/>
              </a:rPr>
              <a:t>a student </a:t>
            </a:r>
            <a:r>
              <a:rPr lang="en-US" sz="1800" dirty="0" smtClean="0">
                <a:latin typeface="Century" panose="02040604050505020304" pitchFamily="18" charset="0"/>
              </a:rPr>
              <a:t>“ </a:t>
            </a:r>
            <a:r>
              <a:rPr lang="en-US" sz="1800" dirty="0">
                <a:latin typeface="Century" panose="02040604050505020304" pitchFamily="18" charset="0"/>
              </a:rPr>
              <a:t>Building Educational Chances through American Sponsors” (BECAs)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Century" panose="02040604050505020304" pitchFamily="18" charset="0"/>
              </a:rPr>
              <a:t>$140/month/student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Century" panose="02040604050505020304" pitchFamily="18" charset="0"/>
              </a:rPr>
              <a:t>Utilize donation options </a:t>
            </a:r>
            <a:r>
              <a:rPr lang="en-US" sz="1600" dirty="0" smtClean="0">
                <a:latin typeface="Century" panose="02040604050505020304" pitchFamily="18" charset="0"/>
              </a:rPr>
              <a:t>above</a:t>
            </a:r>
            <a:endParaRPr lang="en-US" sz="1600" dirty="0">
              <a:latin typeface="Century" panose="02040604050505020304" pitchFamily="18" charset="0"/>
            </a:endParaRPr>
          </a:p>
          <a:p>
            <a:pPr marL="85725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latin typeface="Century" panose="020406040505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entury" panose="02040604050505020304" pitchFamily="18" charset="0"/>
              </a:rPr>
              <a:t>Send a mission work team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Century" panose="02040604050505020304" pitchFamily="18" charset="0"/>
              </a:rPr>
              <a:t>Contact </a:t>
            </a:r>
            <a:r>
              <a:rPr lang="en-US" sz="1600" dirty="0">
                <a:latin typeface="Century" panose="02040604050505020304" pitchFamily="18" charset="0"/>
              </a:rPr>
              <a:t>Abby </a:t>
            </a:r>
            <a:r>
              <a:rPr lang="en-US" sz="1600" dirty="0" err="1">
                <a:latin typeface="Century" panose="02040604050505020304" pitchFamily="18" charset="0"/>
              </a:rPr>
              <a:t>Gwaltney</a:t>
            </a:r>
            <a:r>
              <a:rPr lang="en-US" sz="1600" dirty="0">
                <a:latin typeface="Century" panose="02040604050505020304" pitchFamily="18" charset="0"/>
              </a:rPr>
              <a:t> (</a:t>
            </a:r>
            <a:r>
              <a:rPr lang="en-US" sz="1600" dirty="0">
                <a:latin typeface="Century" panose="02040604050505020304" pitchFamily="18" charset="0"/>
                <a:hlinkClick r:id="rId5"/>
              </a:rPr>
              <a:t>abby.gwaltney@gmail.com</a:t>
            </a:r>
            <a:r>
              <a:rPr lang="en-US" sz="1600" dirty="0">
                <a:latin typeface="Century" panose="02040604050505020304" pitchFamily="18" charset="0"/>
              </a:rPr>
              <a:t>) with questions or to sign </a:t>
            </a:r>
            <a:r>
              <a:rPr lang="en-US" sz="1600" dirty="0" smtClean="0">
                <a:latin typeface="Century" panose="02040604050505020304" pitchFamily="18" charset="0"/>
              </a:rPr>
              <a:t>up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US" sz="800" dirty="0" smtClean="0">
              <a:latin typeface="Century" panose="020406040505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entury" panose="02040604050505020304" pitchFamily="18" charset="0"/>
              </a:rPr>
              <a:t>Keep in touch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Century" panose="02040604050505020304" pitchFamily="18" charset="0"/>
              </a:rPr>
              <a:t>Friends of </a:t>
            </a:r>
            <a:r>
              <a:rPr lang="en-US" sz="1600" dirty="0" err="1">
                <a:latin typeface="Century" panose="02040604050505020304" pitchFamily="18" charset="0"/>
              </a:rPr>
              <a:t>Accion</a:t>
            </a:r>
            <a:r>
              <a:rPr lang="en-US" sz="1600" dirty="0">
                <a:latin typeface="Century" panose="02040604050505020304" pitchFamily="18" charset="0"/>
              </a:rPr>
              <a:t> </a:t>
            </a:r>
            <a:r>
              <a:rPr lang="en-US" sz="1600" dirty="0" err="1">
                <a:latin typeface="Century" panose="02040604050505020304" pitchFamily="18" charset="0"/>
              </a:rPr>
              <a:t>facebook</a:t>
            </a:r>
            <a:r>
              <a:rPr lang="en-US" sz="1600" dirty="0">
                <a:latin typeface="Century" panose="02040604050505020304" pitchFamily="18" charset="0"/>
              </a:rPr>
              <a:t> </a:t>
            </a:r>
            <a:r>
              <a:rPr lang="en-US" sz="1600" dirty="0" smtClean="0">
                <a:latin typeface="Century" panose="02040604050505020304" pitchFamily="18" charset="0"/>
              </a:rPr>
              <a:t>page /Semiannual </a:t>
            </a:r>
            <a:r>
              <a:rPr lang="en-US" sz="1600" dirty="0">
                <a:latin typeface="Century" panose="02040604050505020304" pitchFamily="18" charset="0"/>
              </a:rPr>
              <a:t>newsletter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" panose="02040604050505020304" pitchFamily="18" charset="0"/>
              </a:rPr>
              <a:t>Pray for our ministries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en-US" sz="180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7257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704850" y="5257800"/>
            <a:ext cx="7734300" cy="1066800"/>
          </a:xfrm>
          <a:prstGeom prst="rect">
            <a:avLst/>
          </a:prstGeom>
          <a:solidFill>
            <a:srgbClr val="EAEAEA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kern="0" dirty="0" smtClean="0">
                <a:latin typeface="Century" panose="02040604050505020304" pitchFamily="18" charset="0"/>
              </a:rPr>
              <a:t>Make your life a mission, not an intermission.</a:t>
            </a:r>
          </a:p>
        </p:txBody>
      </p:sp>
    </p:spTree>
    <p:extLst>
      <p:ext uri="{BB962C8B-B14F-4D97-AF65-F5344CB8AC3E}">
        <p14:creationId xmlns:p14="http://schemas.microsoft.com/office/powerpoint/2010/main" val="177432156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-19955"/>
            <a:ext cx="61722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000" b="1" u="sng" dirty="0">
                <a:solidFill>
                  <a:schemeClr val="tx1"/>
                </a:solidFill>
                <a:latin typeface="Century" panose="02040604050505020304" pitchFamily="18" charset="0"/>
              </a:rPr>
              <a:t>Ministries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33600" y="1151620"/>
            <a:ext cx="7010400" cy="50205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Homes for education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Century" panose="02040604050505020304" pitchFamily="18" charset="0"/>
              </a:rPr>
              <a:t>Merida Student Home (CEM)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Century" panose="02040604050505020304" pitchFamily="18" charset="0"/>
              </a:rPr>
              <a:t>Mayan Children’s Village (VIM)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Building Projects with U.S. Work Teams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Century" panose="02040604050505020304" pitchFamily="18" charset="0"/>
              </a:rPr>
              <a:t>Church to Church building projects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Century" panose="02040604050505020304" pitchFamily="18" charset="0"/>
              </a:rPr>
              <a:t>Building and improving homes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Disaster Relief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Century" panose="020406040505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sz="2600" dirty="0" smtClean="0">
                <a:latin typeface="Century" panose="02040604050505020304" pitchFamily="18" charset="0"/>
              </a:rPr>
              <a:t>All led by </a:t>
            </a:r>
            <a:r>
              <a:rPr lang="en-US" sz="2600" dirty="0" err="1" smtClean="0">
                <a:latin typeface="Century" panose="02040604050505020304" pitchFamily="18" charset="0"/>
              </a:rPr>
              <a:t>Accion</a:t>
            </a:r>
            <a:r>
              <a:rPr lang="en-US" sz="2600" dirty="0">
                <a:latin typeface="Century" panose="02040604050505020304" pitchFamily="18" charset="0"/>
              </a:rPr>
              <a:t> </a:t>
            </a:r>
            <a:r>
              <a:rPr lang="en-US" sz="2600" dirty="0" smtClean="0">
                <a:latin typeface="Century" panose="02040604050505020304" pitchFamily="18" charset="0"/>
              </a:rPr>
              <a:t>Staff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latin typeface="Century" panose="02040604050505020304" pitchFamily="18" charset="0"/>
              </a:rPr>
              <a:t>Casa </a:t>
            </a:r>
            <a:r>
              <a:rPr lang="en-US" sz="4500" b="1" u="sng" dirty="0" err="1" smtClean="0">
                <a:latin typeface="Century" panose="02040604050505020304" pitchFamily="18" charset="0"/>
              </a:rPr>
              <a:t>Estudantil</a:t>
            </a:r>
            <a:r>
              <a:rPr lang="en-US" sz="4500" b="1" u="sng" dirty="0" smtClean="0">
                <a:latin typeface="Century" panose="02040604050505020304" pitchFamily="18" charset="0"/>
              </a:rPr>
              <a:t> Merida (CEM)</a:t>
            </a:r>
            <a:endParaRPr lang="en-US" sz="4500" dirty="0" smtClean="0">
              <a:latin typeface="Century" panose="02040604050505020304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362200" y="1209675"/>
            <a:ext cx="6781800" cy="50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Merida Student Home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Enabling education of Engineers, Pastors and professionals since 1996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Room &amp; board / scholarships for young men </a:t>
            </a:r>
            <a:r>
              <a:rPr lang="en-US" sz="2000" kern="0" dirty="0" smtClean="0">
                <a:latin typeface="Century" panose="02040604050505020304" pitchFamily="18" charset="0"/>
              </a:rPr>
              <a:t>(Women being planned)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High school, college, and seminary degrees at schools in Merida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Christian environment / Service to God / Service to Others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__  students have benefited from CEM between 1996-2016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kern="0" dirty="0" smtClean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-23813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500" b="1" u="sng" kern="0" dirty="0" smtClean="0">
                <a:latin typeface="Century" panose="02040604050505020304" pitchFamily="18" charset="0"/>
              </a:rPr>
              <a:t>Casa </a:t>
            </a:r>
            <a:r>
              <a:rPr lang="en-US" sz="4500" b="1" u="sng" kern="0" dirty="0" err="1" smtClean="0">
                <a:latin typeface="Century" panose="02040604050505020304" pitchFamily="18" charset="0"/>
              </a:rPr>
              <a:t>Estudantil</a:t>
            </a:r>
            <a:r>
              <a:rPr lang="en-US" sz="4500" b="1" u="sng" kern="0" dirty="0" smtClean="0">
                <a:latin typeface="Century" panose="02040604050505020304" pitchFamily="18" charset="0"/>
              </a:rPr>
              <a:t> Merida (CEM)</a:t>
            </a:r>
            <a:endParaRPr lang="en-US" sz="4500" kern="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875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760"/>
          </a:xfrm>
          <a:prstGeom prst="rect">
            <a:avLst/>
          </a:prstGeom>
        </p:spPr>
      </p:pic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latin typeface="Century" panose="02040604050505020304" pitchFamily="18" charset="0"/>
              </a:rPr>
              <a:t>Villa </a:t>
            </a:r>
            <a:r>
              <a:rPr lang="en-US" sz="4500" b="1" u="sng" dirty="0" err="1" smtClean="0">
                <a:latin typeface="Century" panose="02040604050505020304" pitchFamily="18" charset="0"/>
              </a:rPr>
              <a:t>Infantil</a:t>
            </a:r>
            <a:r>
              <a:rPr lang="en-US" sz="4500" b="1" u="sng" dirty="0" smtClean="0">
                <a:latin typeface="Century" panose="02040604050505020304" pitchFamily="18" charset="0"/>
              </a:rPr>
              <a:t> Maya (VIM)</a:t>
            </a:r>
            <a:endParaRPr lang="en-US" sz="4500" dirty="0" smtClean="0">
              <a:latin typeface="Century" panose="02040604050505020304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334126" y="1066800"/>
            <a:ext cx="6781800" cy="50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Mayan Children’s Village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Enabling children to live and attend schools unavailable in their home villages since 2006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Room, board &amp; transportation to school (and to their homes on weekends) provided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Traditional Mayan village atmosphere where students can learn about agriculture, livestock and scholastic education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Encourage Christian growth through education, worship &amp; role models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__ students have benefitted from VIM between 2006 - 2016</a:t>
            </a:r>
          </a:p>
        </p:txBody>
      </p:sp>
    </p:spTree>
    <p:extLst>
      <p:ext uri="{BB962C8B-B14F-4D97-AF65-F5344CB8AC3E}">
        <p14:creationId xmlns:p14="http://schemas.microsoft.com/office/powerpoint/2010/main" val="70425852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2006Inau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381000"/>
            <a:ext cx="10404475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2006Inaug2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013" y="-230188"/>
            <a:ext cx="4038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184525" y="2462213"/>
            <a:ext cx="527050" cy="47625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800">
              <a:latin typeface="Arial Unicode MS" pitchFamily="34" charset="-128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-152400" y="6381750"/>
            <a:ext cx="9296400" cy="47625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800">
              <a:latin typeface="Arial Unicode MS" pitchFamily="34" charset="-128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895599" y="-76200"/>
            <a:ext cx="68913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u="sng" kern="0" dirty="0" smtClean="0">
                <a:latin typeface="Century" panose="02040604050505020304" pitchFamily="18" charset="0"/>
              </a:rPr>
              <a:t>Mayan Children’s Village (VIM)</a:t>
            </a:r>
            <a:endParaRPr lang="en-US" sz="4000" kern="0" dirty="0" smtClean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3800" b="1" u="sng" dirty="0" smtClean="0">
                <a:latin typeface="Century" panose="02040604050505020304" pitchFamily="18" charset="0"/>
              </a:rPr>
              <a:t>Building Projects with US Work Teams</a:t>
            </a:r>
            <a:r>
              <a:rPr lang="en-US" sz="4000" b="1" dirty="0" smtClean="0">
                <a:latin typeface="Century" panose="02040604050505020304" pitchFamily="18" charset="0"/>
              </a:rPr>
              <a:t/>
            </a:r>
            <a:br>
              <a:rPr lang="en-US" sz="4000" b="1" dirty="0" smtClean="0">
                <a:latin typeface="Century" panose="02040604050505020304" pitchFamily="18" charset="0"/>
              </a:rPr>
            </a:br>
            <a:r>
              <a:rPr lang="en-US" sz="2800" dirty="0" smtClean="0">
                <a:latin typeface="Century" panose="02040604050505020304" pitchFamily="18" charset="0"/>
              </a:rPr>
              <a:t>The life-blood of </a:t>
            </a:r>
            <a:r>
              <a:rPr lang="en-US" sz="2800" dirty="0" err="1" smtClean="0">
                <a:latin typeface="Century" panose="02040604050505020304" pitchFamily="18" charset="0"/>
              </a:rPr>
              <a:t>Accion</a:t>
            </a:r>
            <a:endParaRPr lang="en-US" sz="4000" dirty="0" smtClean="0">
              <a:latin typeface="Century" panose="02040604050505020304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362200" y="1600200"/>
            <a:ext cx="6781800" cy="50205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Church </a:t>
            </a:r>
            <a:r>
              <a:rPr lang="en-US" sz="2400" kern="0" dirty="0">
                <a:latin typeface="Century" panose="02040604050505020304" pitchFamily="18" charset="0"/>
              </a:rPr>
              <a:t>y</a:t>
            </a:r>
            <a:r>
              <a:rPr lang="en-US" sz="2400" kern="0" dirty="0" smtClean="0">
                <a:latin typeface="Century" panose="02040604050505020304" pitchFamily="18" charset="0"/>
              </a:rPr>
              <a:t>outh groups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Adult mission trips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College spring breaks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__ work teams since 1981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Church builds &amp; improvements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Disaster relief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Vacation bible school with Mayan children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Craft activities with Mayan women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kern="0" dirty="0" smtClean="0">
                <a:latin typeface="Century" panose="02040604050505020304" pitchFamily="18" charset="0"/>
              </a:rPr>
              <a:t>U.S. / Mexican church services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kern="0" dirty="0" smtClean="0">
              <a:latin typeface="Century" panose="020406040505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kern="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5475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2410" r="8784" b="-2410"/>
          <a:stretch/>
        </p:blipFill>
        <p:spPr>
          <a:xfrm rot="5400000">
            <a:off x="1028700" y="-1257299"/>
            <a:ext cx="6857999" cy="9372600"/>
          </a:xfrm>
          <a:prstGeom prst="rect">
            <a:avLst/>
          </a:prstGeom>
        </p:spPr>
      </p:pic>
      <p:sp>
        <p:nvSpPr>
          <p:cNvPr id="286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"/>
            <a:ext cx="7543800" cy="609600"/>
          </a:xfrm>
          <a:solidFill>
            <a:srgbClr val="EAEAEA">
              <a:alpha val="58824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Work team from Covenant Presbyterian Church, Charlotte, North Carolina helping build a roof on a church in </a:t>
            </a:r>
            <a:r>
              <a:rPr lang="en-US" sz="2000" dirty="0" err="1" smtClean="0">
                <a:latin typeface="Century" panose="02040604050505020304" pitchFamily="18" charset="0"/>
              </a:rPr>
              <a:t>Kaua</a:t>
            </a:r>
            <a:r>
              <a:rPr lang="en-US" sz="2000" dirty="0" smtClean="0">
                <a:latin typeface="Century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96100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840760"/>
          </a:xfrm>
          <a:prstGeom prst="rect">
            <a:avLst/>
          </a:prstGeom>
        </p:spPr>
      </p:pic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8620"/>
            <a:ext cx="6172200" cy="981980"/>
          </a:xfrm>
        </p:spPr>
        <p:txBody>
          <a:bodyPr/>
          <a:lstStyle/>
          <a:p>
            <a:pPr eaLnBrk="1" hangingPunct="1"/>
            <a:r>
              <a:rPr lang="en-US" sz="4500" b="1" u="sng" dirty="0" err="1" smtClean="0">
                <a:latin typeface="Century" panose="02040604050505020304" pitchFamily="18" charset="0"/>
              </a:rPr>
              <a:t>Accion</a:t>
            </a:r>
            <a:r>
              <a:rPr lang="en-US" sz="4500" b="1" u="sng" dirty="0" smtClean="0">
                <a:latin typeface="Century" panose="02040604050505020304" pitchFamily="18" charset="0"/>
              </a:rPr>
              <a:t> Leadership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077200" cy="5410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Founded by Rev. Oscar </a:t>
            </a:r>
            <a:r>
              <a:rPr lang="en-US" sz="2400" dirty="0" err="1" smtClean="0">
                <a:latin typeface="Century" panose="02040604050505020304" pitchFamily="18" charset="0"/>
              </a:rPr>
              <a:t>Dorantes</a:t>
            </a:r>
            <a:r>
              <a:rPr lang="en-US" sz="2400" dirty="0" smtClean="0">
                <a:latin typeface="Century" panose="02040604050505020304" pitchFamily="18" charset="0"/>
              </a:rPr>
              <a:t>, Sr.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1981 first work team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1988 </a:t>
            </a:r>
            <a:r>
              <a:rPr lang="en-US" sz="2400" dirty="0" err="1" smtClean="0">
                <a:latin typeface="Century" panose="02040604050505020304" pitchFamily="18" charset="0"/>
              </a:rPr>
              <a:t>Accion</a:t>
            </a:r>
            <a:r>
              <a:rPr lang="en-US" sz="2400" dirty="0" smtClean="0">
                <a:latin typeface="Century" panose="02040604050505020304" pitchFamily="18" charset="0"/>
              </a:rPr>
              <a:t> officially organized in Mexico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2008 retired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Now led by Oscar R. </a:t>
            </a:r>
            <a:r>
              <a:rPr lang="en-US" sz="2400" dirty="0" err="1" smtClean="0">
                <a:latin typeface="Century" panose="02040604050505020304" pitchFamily="18" charset="0"/>
              </a:rPr>
              <a:t>Dorantes</a:t>
            </a:r>
            <a:r>
              <a:rPr lang="en-US" sz="2400" dirty="0" smtClean="0">
                <a:latin typeface="Century" panose="02040604050505020304" pitchFamily="18" charset="0"/>
              </a:rPr>
              <a:t>, Jr.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Missionary of Mexican Presbyterian Church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Social Anthropologist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Century" panose="02040604050505020304" pitchFamily="18" charset="0"/>
              </a:rPr>
              <a:t>Seminary Training in U.S.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698" dir="2700000" algn="ctr" rotWithShape="0">
            <a:schemeClr val="bg2">
              <a:alpha val="99962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698" dir="2700000" algn="ctr" rotWithShape="0">
            <a:schemeClr val="bg2">
              <a:alpha val="99962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2352402</vt:lpwstr>
  </property>
  <property fmtid="{D5CDD505-2E9C-101B-9397-08002B2CF9AE}" pid="4" name="OptimizationTime">
    <vt:lpwstr>20161020_1428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505</Words>
  <Application>Microsoft Office PowerPoint</Application>
  <PresentationFormat>On-screen Show (4:3)</PresentationFormat>
  <Paragraphs>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ＭＳ Ｐゴシック</vt:lpstr>
      <vt:lpstr>Arial</vt:lpstr>
      <vt:lpstr>Century</vt:lpstr>
      <vt:lpstr>Copperplate Gothic Light</vt:lpstr>
      <vt:lpstr>Wingdings</vt:lpstr>
      <vt:lpstr>Default Design</vt:lpstr>
      <vt:lpstr>Accion Ministries</vt:lpstr>
      <vt:lpstr>Ministries</vt:lpstr>
      <vt:lpstr>Casa Estudantil Merida (CEM)</vt:lpstr>
      <vt:lpstr>PowerPoint Presentation</vt:lpstr>
      <vt:lpstr>Villa Infantil Maya (VIM)</vt:lpstr>
      <vt:lpstr>PowerPoint Presentation</vt:lpstr>
      <vt:lpstr>Building Projects with US Work Teams The life-blood of Accion</vt:lpstr>
      <vt:lpstr>PowerPoint Presentation</vt:lpstr>
      <vt:lpstr>Accion Leadership</vt:lpstr>
      <vt:lpstr>friends of Accion, inc.  To render meaningful support to the charitable activities of Acción in the Yucatan Peninsula of Mexico with a view to advancing the well being of the people served and the Christian faith.</vt:lpstr>
      <vt:lpstr>How you can support Accion Ministries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Neidinger</dc:creator>
  <cp:lastModifiedBy>Nikki E Grayson</cp:lastModifiedBy>
  <cp:revision>90</cp:revision>
  <dcterms:created xsi:type="dcterms:W3CDTF">2009-01-01T15:50:44Z</dcterms:created>
  <dcterms:modified xsi:type="dcterms:W3CDTF">2016-10-20T18:27:52Z</dcterms:modified>
</cp:coreProperties>
</file>